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2"/>
  </p:notesMasterIdLst>
  <p:handoutMasterIdLst>
    <p:handoutMasterId r:id="rId23"/>
  </p:handoutMasterIdLst>
  <p:sldIdLst>
    <p:sldId id="258" r:id="rId3"/>
    <p:sldId id="260" r:id="rId4"/>
    <p:sldId id="267" r:id="rId5"/>
    <p:sldId id="261" r:id="rId6"/>
    <p:sldId id="268" r:id="rId7"/>
    <p:sldId id="269" r:id="rId8"/>
    <p:sldId id="270" r:id="rId9"/>
    <p:sldId id="262" r:id="rId10"/>
    <p:sldId id="263" r:id="rId11"/>
    <p:sldId id="271" r:id="rId12"/>
    <p:sldId id="272" r:id="rId13"/>
    <p:sldId id="273" r:id="rId14"/>
    <p:sldId id="274" r:id="rId15"/>
    <p:sldId id="265" r:id="rId16"/>
    <p:sldId id="275" r:id="rId17"/>
    <p:sldId id="276" r:id="rId18"/>
    <p:sldId id="278" r:id="rId19"/>
    <p:sldId id="26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s-ES"/>
              <a:t>18/09/2015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‹Nº›</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s-ES"/>
              <a:t>18/09/2015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‹Nº›</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s-ES" smtClean="0"/>
              <a:t>Haga clic para modificar el estilo de título del patrón</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a:p>
        </p:txBody>
      </p:sp>
      <p:sp>
        <p:nvSpPr>
          <p:cNvPr id="11" name="Date Placeholder 10"/>
          <p:cNvSpPr>
            <a:spLocks noGrp="1"/>
          </p:cNvSpPr>
          <p:nvPr>
            <p:ph type="dt" sz="half" idx="10"/>
          </p:nvPr>
        </p:nvSpPr>
        <p:spPr/>
        <p:txBody>
          <a:bodyPr/>
          <a:lstStyle/>
          <a:p>
            <a:fld id="{2CCFE9AC-F15C-4FA0-A6F1-298829FA691D}" type="datetimeFigureOut">
              <a:rPr lang="es-ES"/>
              <a:t>18/09/2015</a:t>
            </a:fld>
            <a:endParaRPr/>
          </a:p>
        </p:txBody>
      </p:sp>
      <p:sp>
        <p:nvSpPr>
          <p:cNvPr id="12" name="Footer Placeholder 11"/>
          <p:cNvSpPr>
            <a:spLocks noGrp="1"/>
          </p:cNvSpPr>
          <p:nvPr>
            <p:ph type="ftr" sz="quarter" idx="11"/>
          </p:nvPr>
        </p:nvSpPr>
        <p:spPr/>
        <p:txBody>
          <a:bodyPr/>
          <a:lstStyle/>
          <a:p>
            <a:endParaRPr/>
          </a:p>
        </p:txBody>
      </p:sp>
      <p:sp>
        <p:nvSpPr>
          <p:cNvPr id="13" name="Slide Number Placeholder 12"/>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2CCFE9AC-F15C-4FA0-A6F1-298829FA691D}" type="datetimeFigureOut">
              <a:rPr lang="es-ES"/>
              <a:t>18/09/2015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78199" y="462249"/>
            <a:ext cx="9693088" cy="571471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s-ES"/>
              <a:t>18/09/2015</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266348" y="462249"/>
            <a:ext cx="1370886" cy="5714714"/>
          </a:xfrm>
        </p:spPr>
        <p:txBody>
          <a:bodyPr vert="eaVert"/>
          <a:lstStyle/>
          <a:p>
            <a:r>
              <a:rPr lang="es-ES" smtClean="0"/>
              <a:t>Haga clic para modificar el estilo de título del patrón</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‹Nº›</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2CCFE9AC-F15C-4FA0-A6F1-298829FA691D}" type="datetimeFigureOut">
              <a:rPr lang="es-ES"/>
              <a:t>18/09/2015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s-ES" smtClean="0"/>
              <a:t>Haga clic para modificar el estilo de título del patrón</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CCFE9AC-F15C-4FA0-A6F1-298829FA691D}" type="datetimeFigureOut">
              <a:rPr lang="es-ES"/>
              <a:t>18/09/2015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Content Placeholder 2"/>
          <p:cNvSpPr>
            <a:spLocks noGrp="1"/>
          </p:cNvSpPr>
          <p:nvPr>
            <p:ph sz="half" idx="1"/>
          </p:nvPr>
        </p:nvSpPr>
        <p:spPr>
          <a:xfrm>
            <a:off x="1280160" y="2194560"/>
            <a:ext cx="4489704" cy="398678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Content Placeholder 3"/>
          <p:cNvSpPr>
            <a:spLocks noGrp="1"/>
          </p:cNvSpPr>
          <p:nvPr>
            <p:ph sz="half" idx="2"/>
          </p:nvPr>
        </p:nvSpPr>
        <p:spPr>
          <a:xfrm>
            <a:off x="6415368" y="2194560"/>
            <a:ext cx="4493424" cy="398678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Date Placeholder 4"/>
          <p:cNvSpPr>
            <a:spLocks noGrp="1"/>
          </p:cNvSpPr>
          <p:nvPr>
            <p:ph type="dt" sz="half" idx="10"/>
          </p:nvPr>
        </p:nvSpPr>
        <p:spPr/>
        <p:txBody>
          <a:bodyPr/>
          <a:lstStyle/>
          <a:p>
            <a:fld id="{2CCFE9AC-F15C-4FA0-A6F1-298829FA691D}" type="datetimeFigureOut">
              <a:rPr lang="es-ES"/>
              <a:t>18/09/2015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80160" y="2743194"/>
            <a:ext cx="4489704" cy="343376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419088" y="2743194"/>
            <a:ext cx="4489704" cy="343376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7" name="Date Placeholder 6"/>
          <p:cNvSpPr>
            <a:spLocks noGrp="1"/>
          </p:cNvSpPr>
          <p:nvPr>
            <p:ph type="dt" sz="half" idx="10"/>
          </p:nvPr>
        </p:nvSpPr>
        <p:spPr/>
        <p:txBody>
          <a:bodyPr/>
          <a:lstStyle/>
          <a:p>
            <a:fld id="{2CCFE9AC-F15C-4FA0-A6F1-298829FA691D}" type="datetimeFigureOut">
              <a:rPr lang="es-ES"/>
              <a:t>18/09/2015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Date Placeholder 2"/>
          <p:cNvSpPr>
            <a:spLocks noGrp="1"/>
          </p:cNvSpPr>
          <p:nvPr>
            <p:ph type="dt" sz="half" idx="10"/>
          </p:nvPr>
        </p:nvSpPr>
        <p:spPr/>
        <p:txBody>
          <a:bodyPr/>
          <a:lstStyle/>
          <a:p>
            <a:fld id="{2CCFE9AC-F15C-4FA0-A6F1-298829FA691D}" type="datetimeFigureOut">
              <a:rPr lang="es-ES"/>
              <a:t>18/09/2015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s-ES"/>
              <a:t>18/09/2015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s-ES" smtClean="0"/>
              <a:t>Haga clic para modificar el estilo de título del patrón</a:t>
            </a:r>
            <a:endParaRPr/>
          </a:p>
        </p:txBody>
      </p:sp>
      <p:sp>
        <p:nvSpPr>
          <p:cNvPr id="3" name="Content Placeholder 2"/>
          <p:cNvSpPr>
            <a:spLocks noGrp="1"/>
          </p:cNvSpPr>
          <p:nvPr>
            <p:ph idx="1"/>
          </p:nvPr>
        </p:nvSpPr>
        <p:spPr>
          <a:xfrm>
            <a:off x="5518896" y="2465294"/>
            <a:ext cx="5389895" cy="4392706"/>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Text Placeholder 3"/>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2CCFE9AC-F15C-4FA0-A6F1-298829FA691D}" type="datetimeFigureOut">
              <a:rPr lang="es-ES"/>
              <a:t>18/09/2015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s-ES" smtClean="0"/>
              <a:t>Haga clic para modificar el estilo de título del patrón</a:t>
            </a:r>
            <a:endParaRPr/>
          </a:p>
        </p:txBody>
      </p:sp>
      <p:sp>
        <p:nvSpPr>
          <p:cNvPr id="3" name="Picture Placeholder 2"/>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2CCFE9AC-F15C-4FA0-A6F1-298829FA691D}" type="datetimeFigureOut">
              <a:rPr lang="es-ES"/>
              <a:t>18/09/2015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s-ES" smtClean="0"/>
              <a:t>Haga clic para modificar el estilo de título del patrón</a:t>
            </a:r>
            <a:endParaRPr/>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FE9AC-F15C-4FA0-A6F1-298829FA691D}" type="datetimeFigureOut">
              <a:rPr lang="es-ES"/>
              <a:t>18/09/2015</a:t>
            </a:fld>
            <a:endParaRPr/>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66BE7-899D-4075-917F-DBDE33B6B692}" type="slidenum">
              <a:rPr/>
              <a:t>‹Nº›</a:t>
            </a:fld>
            <a:endParaRPr/>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pPr algn="l" defTabSz="914400">
              <a:lnSpc>
                <a:spcPct val="90000"/>
              </a:lnSpc>
              <a:spcBef>
                <a:spcPts val="0"/>
              </a:spcBef>
              <a:buNone/>
            </a:pPr>
            <a:r>
              <a:rPr lang="es-ES" noProof="1" smtClean="0"/>
              <a:t>Calidad de Software – Caso 5 : Implementación de Software</a:t>
            </a:r>
            <a:endParaRPr lang="es-ES" noProof="1"/>
          </a:p>
        </p:txBody>
      </p:sp>
      <p:sp>
        <p:nvSpPr>
          <p:cNvPr id="3" name="Subtítulo 2"/>
          <p:cNvSpPr>
            <a:spLocks noGrp="1"/>
          </p:cNvSpPr>
          <p:nvPr>
            <p:ph type="subTitle" idx="1"/>
          </p:nvPr>
        </p:nvSpPr>
        <p:spPr/>
        <p:txBody>
          <a:bodyPr>
            <a:normAutofit fontScale="85000" lnSpcReduction="20000"/>
          </a:bodyPr>
          <a:lstStyle/>
          <a:p>
            <a:pPr marL="0" indent="0" algn="l">
              <a:spcBef>
                <a:spcPts val="0"/>
              </a:spcBef>
              <a:buNone/>
            </a:pPr>
            <a:r>
              <a:rPr lang="es-ES" noProof="1" smtClean="0"/>
              <a:t>Alumnos:</a:t>
            </a:r>
          </a:p>
          <a:p>
            <a:pPr marL="0" indent="0" algn="l">
              <a:spcBef>
                <a:spcPts val="0"/>
              </a:spcBef>
              <a:buNone/>
            </a:pPr>
            <a:r>
              <a:rPr lang="es-ES" noProof="1" smtClean="0"/>
              <a:t>Bolije Jonshich, Cristian</a:t>
            </a:r>
          </a:p>
          <a:p>
            <a:pPr marL="0" indent="0" algn="l">
              <a:spcBef>
                <a:spcPts val="0"/>
              </a:spcBef>
              <a:buNone/>
            </a:pPr>
            <a:r>
              <a:rPr lang="es-ES" noProof="1" smtClean="0"/>
              <a:t>Flores Colcas, Jefferson</a:t>
            </a:r>
            <a:endParaRPr lang="es-ES" noProof="1"/>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280160" y="3195617"/>
            <a:ext cx="9628632" cy="809625"/>
          </a:xfrm>
          <a:prstGeom prst="rect">
            <a:avLst/>
          </a:prstGeom>
        </p:spPr>
      </p:pic>
      <p:pic>
        <p:nvPicPr>
          <p:cNvPr id="6" name="Imagen 5"/>
          <p:cNvPicPr>
            <a:picLocks noChangeAspect="1"/>
          </p:cNvPicPr>
          <p:nvPr/>
        </p:nvPicPr>
        <p:blipFill>
          <a:blip r:embed="rId3"/>
          <a:stretch>
            <a:fillRect/>
          </a:stretch>
        </p:blipFill>
        <p:spPr>
          <a:xfrm>
            <a:off x="1280160" y="4275284"/>
            <a:ext cx="9628632" cy="1704975"/>
          </a:xfrm>
          <a:prstGeom prst="rect">
            <a:avLst/>
          </a:prstGeom>
        </p:spPr>
      </p:pic>
      <p:pic>
        <p:nvPicPr>
          <p:cNvPr id="8" name="Imagen 7"/>
          <p:cNvPicPr>
            <a:picLocks noChangeAspect="1"/>
          </p:cNvPicPr>
          <p:nvPr/>
        </p:nvPicPr>
        <p:blipFill>
          <a:blip r:embed="rId4"/>
          <a:stretch>
            <a:fillRect/>
          </a:stretch>
        </p:blipFill>
        <p:spPr>
          <a:xfrm>
            <a:off x="1280160" y="489053"/>
            <a:ext cx="9628632" cy="2114550"/>
          </a:xfrm>
          <a:prstGeom prst="rect">
            <a:avLst/>
          </a:prstGeom>
        </p:spPr>
      </p:pic>
    </p:spTree>
    <p:extLst>
      <p:ext uri="{BB962C8B-B14F-4D97-AF65-F5344CB8AC3E}">
        <p14:creationId xmlns:p14="http://schemas.microsoft.com/office/powerpoint/2010/main" val="237227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Construcción de Software</a:t>
            </a:r>
            <a:endParaRPr lang="es-MX" dirty="0"/>
          </a:p>
        </p:txBody>
      </p:sp>
      <p:sp>
        <p:nvSpPr>
          <p:cNvPr id="3" name="Marcador de contenido 2"/>
          <p:cNvSpPr>
            <a:spLocks noGrp="1"/>
          </p:cNvSpPr>
          <p:nvPr>
            <p:ph idx="1"/>
          </p:nvPr>
        </p:nvSpPr>
        <p:spPr/>
        <p:txBody>
          <a:bodyPr/>
          <a:lstStyle/>
          <a:p>
            <a:r>
              <a:rPr lang="es-MX" dirty="0" smtClean="0"/>
              <a:t>Previo al inicio de esta actividad se debe determinar una secuencia para el </a:t>
            </a:r>
            <a:r>
              <a:rPr lang="es-MX" dirty="0" smtClean="0"/>
              <a:t>desarrollo, </a:t>
            </a:r>
            <a:r>
              <a:rPr lang="es-MX" dirty="0" smtClean="0"/>
              <a:t>para ello el equipo de trabajo deberá revisar el Diseño de Software. El programador o grupo de programadores deberá(n) comprender perfectamente el Diseño de Software.</a:t>
            </a:r>
          </a:p>
          <a:p>
            <a:r>
              <a:rPr lang="es-MX" dirty="0" smtClean="0"/>
              <a:t>Durante el proceso de construcción de software aparte de realizar la codificación de los componentes de software se debe tomar en cuenta lo siguiente.</a:t>
            </a:r>
          </a:p>
          <a:p>
            <a:pPr lvl="1"/>
            <a:r>
              <a:rPr lang="es-MX" dirty="0" smtClean="0"/>
              <a:t>Revisar la trazabilidad de los componentes codificados con lo detallado en el Diseño de Software.</a:t>
            </a:r>
          </a:p>
          <a:p>
            <a:pPr lvl="1"/>
            <a:r>
              <a:rPr lang="es-MX" dirty="0" smtClean="0"/>
              <a:t>Aplicar pruebas unitarias a los componentes codificados</a:t>
            </a:r>
            <a:endParaRPr lang="es-MX" dirty="0"/>
          </a:p>
        </p:txBody>
      </p:sp>
    </p:spTree>
    <p:extLst>
      <p:ext uri="{BB962C8B-B14F-4D97-AF65-F5344CB8AC3E}">
        <p14:creationId xmlns:p14="http://schemas.microsoft.com/office/powerpoint/2010/main" val="375618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Outputs realizados</a:t>
            </a:r>
            <a:endParaRPr lang="es-MX" dirty="0"/>
          </a:p>
        </p:txBody>
      </p:sp>
      <p:sp>
        <p:nvSpPr>
          <p:cNvPr id="3" name="Marcador de contenido 2"/>
          <p:cNvSpPr>
            <a:spLocks noGrp="1"/>
          </p:cNvSpPr>
          <p:nvPr>
            <p:ph idx="1"/>
          </p:nvPr>
        </p:nvSpPr>
        <p:spPr/>
        <p:txBody>
          <a:bodyPr/>
          <a:lstStyle/>
          <a:p>
            <a:r>
              <a:rPr lang="es-MX" dirty="0" smtClean="0"/>
              <a:t>Componente de Software: Dentro de los componentes de software de nuestro proyecto esta la aplicación, que ha sido realizada en el lenguaje de programación JAVA. Los componentes como servidor de base de datos y web se </a:t>
            </a:r>
            <a:r>
              <a:rPr lang="es-MX" dirty="0" err="1" smtClean="0"/>
              <a:t>hostean</a:t>
            </a:r>
            <a:r>
              <a:rPr lang="es-MX" dirty="0" smtClean="0"/>
              <a:t> en la nube por lo cual solo requieren de una configuración básica.</a:t>
            </a:r>
          </a:p>
          <a:p>
            <a:r>
              <a:rPr lang="es-MX" dirty="0" smtClean="0"/>
              <a:t>Outputs que no se realizaron:</a:t>
            </a:r>
          </a:p>
          <a:p>
            <a:pPr lvl="1"/>
            <a:r>
              <a:rPr lang="es-MX" dirty="0" smtClean="0"/>
              <a:t>Registro de trazabilidad (actualizado): Antes de acabar con la actividad se debe actualizar el registro de trazabilidad incorporando todos los componentes que han sido modificados o construidos y como estos guardan relación.</a:t>
            </a:r>
          </a:p>
          <a:p>
            <a:pPr lvl="1"/>
            <a:r>
              <a:rPr lang="es-MX" dirty="0" smtClean="0"/>
              <a:t>Pruebas Unitarias: Las pruebas unitarias se realizan más que nada para poder ayudar a encontrar defectos en la codificación/lógica del componente y poder realizar las acciones correctivas pertinentes.</a:t>
            </a:r>
            <a:endParaRPr lang="es-MX" dirty="0"/>
          </a:p>
        </p:txBody>
      </p:sp>
    </p:spTree>
    <p:extLst>
      <p:ext uri="{BB962C8B-B14F-4D97-AF65-F5344CB8AC3E}">
        <p14:creationId xmlns:p14="http://schemas.microsoft.com/office/powerpoint/2010/main" val="132988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a:blip r:embed="rId2"/>
          <a:stretch>
            <a:fillRect/>
          </a:stretch>
        </p:blipFill>
        <p:spPr>
          <a:xfrm>
            <a:off x="1280160" y="2134103"/>
            <a:ext cx="9628632" cy="1085850"/>
          </a:xfrm>
          <a:prstGeom prst="rect">
            <a:avLst/>
          </a:prstGeom>
        </p:spPr>
      </p:pic>
      <p:pic>
        <p:nvPicPr>
          <p:cNvPr id="5" name="Imagen 4"/>
          <p:cNvPicPr>
            <a:picLocks noChangeAspect="1"/>
          </p:cNvPicPr>
          <p:nvPr/>
        </p:nvPicPr>
        <p:blipFill>
          <a:blip r:embed="rId3"/>
          <a:stretch>
            <a:fillRect/>
          </a:stretch>
        </p:blipFill>
        <p:spPr>
          <a:xfrm>
            <a:off x="1280160" y="3525600"/>
            <a:ext cx="9628631" cy="1076325"/>
          </a:xfrm>
          <a:prstGeom prst="rect">
            <a:avLst/>
          </a:prstGeom>
        </p:spPr>
      </p:pic>
      <p:pic>
        <p:nvPicPr>
          <p:cNvPr id="6" name="Imagen 5"/>
          <p:cNvPicPr>
            <a:picLocks noChangeAspect="1"/>
          </p:cNvPicPr>
          <p:nvPr/>
        </p:nvPicPr>
        <p:blipFill>
          <a:blip r:embed="rId4"/>
          <a:stretch>
            <a:fillRect/>
          </a:stretch>
        </p:blipFill>
        <p:spPr>
          <a:xfrm>
            <a:off x="1280159" y="4955876"/>
            <a:ext cx="9628631" cy="990600"/>
          </a:xfrm>
          <a:prstGeom prst="rect">
            <a:avLst/>
          </a:prstGeom>
        </p:spPr>
      </p:pic>
    </p:spTree>
    <p:extLst>
      <p:ext uri="{BB962C8B-B14F-4D97-AF65-F5344CB8AC3E}">
        <p14:creationId xmlns:p14="http://schemas.microsoft.com/office/powerpoint/2010/main" val="336122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noProof="1" smtClean="0"/>
              <a:t>Integración y Pruebas de Software</a:t>
            </a:r>
            <a:endParaRPr lang="es-ES" noProof="1"/>
          </a:p>
        </p:txBody>
      </p:sp>
      <p:sp>
        <p:nvSpPr>
          <p:cNvPr id="4" name="Marcador de posición de contenido 3"/>
          <p:cNvSpPr>
            <a:spLocks noGrp="1"/>
          </p:cNvSpPr>
          <p:nvPr>
            <p:ph sz="half" idx="2"/>
          </p:nvPr>
        </p:nvSpPr>
        <p:spPr>
          <a:xfrm>
            <a:off x="1280160" y="1931831"/>
            <a:ext cx="9834308" cy="4687910"/>
          </a:xfrm>
        </p:spPr>
        <p:txBody>
          <a:bodyPr>
            <a:normAutofit lnSpcReduction="10000"/>
          </a:bodyPr>
          <a:lstStyle/>
          <a:p>
            <a:r>
              <a:rPr lang="es-ES" noProof="1" smtClean="0"/>
              <a:t>Esta actividad busca el comprender y ejecutar los casos de prueba y procedimientos de prueba pen un entorno de integración previamente establecido, su objetivo es asegurar que los componentes de software integrados cumplan con los requisitos planteados . </a:t>
            </a:r>
          </a:p>
          <a:p>
            <a:r>
              <a:rPr lang="es-ES" noProof="1" smtClean="0"/>
              <a:t>Outputs</a:t>
            </a:r>
          </a:p>
          <a:p>
            <a:pPr lvl="1"/>
            <a:r>
              <a:rPr lang="es-ES" noProof="1" smtClean="0"/>
              <a:t>Software: Posee dos estados “probado” luego de habérsele realizado las pruebas necesarias y “corregido” luego de haberse realizado las acciones correctivas al finalizar el reporte de pruebas.</a:t>
            </a:r>
          </a:p>
          <a:p>
            <a:pPr lvl="1"/>
            <a:r>
              <a:rPr lang="es-ES" noProof="1" smtClean="0"/>
              <a:t>Casos </a:t>
            </a:r>
            <a:r>
              <a:rPr lang="es-ES" noProof="1" smtClean="0"/>
              <a:t>de </a:t>
            </a:r>
            <a:r>
              <a:rPr lang="es-ES" noProof="1" smtClean="0"/>
              <a:t>Prueba: Especifica entradas, salidas, elementos a probar, requisitos especiales, dependencias de interfaz.</a:t>
            </a:r>
          </a:p>
          <a:p>
            <a:pPr lvl="1"/>
            <a:r>
              <a:rPr lang="es-ES" noProof="1" smtClean="0"/>
              <a:t>Procedimientos de Prueba: Identifica encargados de las pruebas, posibles problemas de implementacion</a:t>
            </a:r>
            <a:endParaRPr lang="es-ES" noProof="1" smtClean="0"/>
          </a:p>
          <a:p>
            <a:pPr lvl="1"/>
            <a:r>
              <a:rPr lang="es-ES" noProof="1" smtClean="0"/>
              <a:t>Reporte de </a:t>
            </a:r>
            <a:r>
              <a:rPr lang="es-ES" noProof="1" smtClean="0"/>
              <a:t>Prueba: Documenta los resultados de ejecutar las pruebas, resume los defectos.</a:t>
            </a:r>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endParaRPr lang="es-MX"/>
          </a:p>
        </p:txBody>
      </p:sp>
      <p:sp>
        <p:nvSpPr>
          <p:cNvPr id="8" name="Marcador de contenido 7"/>
          <p:cNvSpPr>
            <a:spLocks noGrp="1"/>
          </p:cNvSpPr>
          <p:nvPr>
            <p:ph idx="1"/>
          </p:nvPr>
        </p:nvSpPr>
        <p:spPr/>
        <p:txBody>
          <a:bodyPr/>
          <a:lstStyle/>
          <a:p>
            <a:pPr lvl="1"/>
            <a:r>
              <a:rPr lang="es-ES" noProof="1"/>
              <a:t>Registro de Trazabilidad (Actualizado): Según los resultados de las pruebas actualizar el registro de trazabilidad, ¿Los módulos interactúan adecuadamente entre </a:t>
            </a:r>
            <a:r>
              <a:rPr lang="es-ES" noProof="1"/>
              <a:t>sí</a:t>
            </a:r>
            <a:r>
              <a:rPr lang="es-ES" noProof="1" smtClean="0"/>
              <a:t>?, ¿Existe traza entre requisitos, elementos de diseño, componentes y los casos de prueba? </a:t>
            </a:r>
          </a:p>
          <a:p>
            <a:pPr lvl="1"/>
            <a:r>
              <a:rPr lang="es-ES" noProof="1" smtClean="0"/>
              <a:t>Manual </a:t>
            </a:r>
            <a:r>
              <a:rPr lang="es-ES" noProof="1"/>
              <a:t>de Usuario (Verificado)</a:t>
            </a:r>
          </a:p>
          <a:p>
            <a:pPr lvl="1"/>
            <a:r>
              <a:rPr lang="es-ES" noProof="1"/>
              <a:t>Manual de Operación (Verficado)</a:t>
            </a:r>
          </a:p>
          <a:p>
            <a:pPr lvl="1"/>
            <a:endParaRPr lang="es-MX" dirty="0"/>
          </a:p>
        </p:txBody>
      </p:sp>
      <p:pic>
        <p:nvPicPr>
          <p:cNvPr id="9" name="Imagen 8"/>
          <p:cNvPicPr>
            <a:picLocks noChangeAspect="1"/>
          </p:cNvPicPr>
          <p:nvPr/>
        </p:nvPicPr>
        <p:blipFill>
          <a:blip r:embed="rId2"/>
          <a:stretch>
            <a:fillRect/>
          </a:stretch>
        </p:blipFill>
        <p:spPr>
          <a:xfrm rot="1476583">
            <a:off x="9426978" y="3921234"/>
            <a:ext cx="2228008" cy="2590510"/>
          </a:xfrm>
          <a:prstGeom prst="rect">
            <a:avLst/>
          </a:prstGeom>
        </p:spPr>
      </p:pic>
    </p:spTree>
    <p:extLst>
      <p:ext uri="{BB962C8B-B14F-4D97-AF65-F5344CB8AC3E}">
        <p14:creationId xmlns:p14="http://schemas.microsoft.com/office/powerpoint/2010/main" val="2129136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MX" dirty="0" smtClean="0"/>
              <a:t>Outputs realizados</a:t>
            </a:r>
            <a:endParaRPr lang="es-MX" dirty="0"/>
          </a:p>
        </p:txBody>
      </p:sp>
      <p:sp>
        <p:nvSpPr>
          <p:cNvPr id="8" name="Marcador de contenido 7"/>
          <p:cNvSpPr>
            <a:spLocks noGrp="1"/>
          </p:cNvSpPr>
          <p:nvPr>
            <p:ph idx="1"/>
          </p:nvPr>
        </p:nvSpPr>
        <p:spPr/>
        <p:txBody>
          <a:bodyPr/>
          <a:lstStyle/>
          <a:p>
            <a:r>
              <a:rPr lang="es-MX" sz="2000" dirty="0" smtClean="0"/>
              <a:t>Especificaciones de Caso de Pruebas</a:t>
            </a:r>
          </a:p>
          <a:p>
            <a:r>
              <a:rPr lang="es-MX" sz="2000" dirty="0" smtClean="0"/>
              <a:t>Plan de Pruebas = Procedimientos de Prueba</a:t>
            </a:r>
          </a:p>
          <a:p>
            <a:r>
              <a:rPr lang="es-MX" sz="2000" dirty="0" smtClean="0"/>
              <a:t>Manual de Operación : Acá </a:t>
            </a:r>
            <a:r>
              <a:rPr lang="es-MX" sz="2000" dirty="0"/>
              <a:t>especificamos la información necesaria para poder instalar y gestionar el </a:t>
            </a:r>
            <a:r>
              <a:rPr lang="es-MX" sz="2000" dirty="0" smtClean="0"/>
              <a:t>software, ya sea entorno, herramientas necesarias, garantías del software, licencia, FAQ</a:t>
            </a:r>
          </a:p>
          <a:p>
            <a:r>
              <a:rPr lang="es-MX" sz="2000" dirty="0" smtClean="0"/>
              <a:t>Manual de Usuario : Indica de manera descriptiva como ejecutar cada una de las funcionalidades del sistema, se elabora de la manera más comprensible para el usuario evitando el uso de muchos tecnicismos.</a:t>
            </a:r>
            <a:endParaRPr lang="es-MX" dirty="0"/>
          </a:p>
        </p:txBody>
      </p:sp>
    </p:spTree>
    <p:extLst>
      <p:ext uri="{BB962C8B-B14F-4D97-AF65-F5344CB8AC3E}">
        <p14:creationId xmlns:p14="http://schemas.microsoft.com/office/powerpoint/2010/main" val="2109910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Marcador de contenido 3"/>
          <p:cNvPicPr>
            <a:picLocks noGrp="1" noChangeAspect="1"/>
          </p:cNvPicPr>
          <p:nvPr>
            <p:ph idx="1"/>
          </p:nvPr>
        </p:nvPicPr>
        <p:blipFill>
          <a:blip r:embed="rId2"/>
          <a:stretch>
            <a:fillRect/>
          </a:stretch>
        </p:blipFill>
        <p:spPr>
          <a:xfrm>
            <a:off x="1280160" y="2045426"/>
            <a:ext cx="9628632" cy="1752600"/>
          </a:xfrm>
          <a:prstGeom prst="rect">
            <a:avLst/>
          </a:prstGeom>
        </p:spPr>
      </p:pic>
      <p:pic>
        <p:nvPicPr>
          <p:cNvPr id="5" name="Imagen 4"/>
          <p:cNvPicPr>
            <a:picLocks noChangeAspect="1"/>
          </p:cNvPicPr>
          <p:nvPr/>
        </p:nvPicPr>
        <p:blipFill>
          <a:blip r:embed="rId3"/>
          <a:stretch>
            <a:fillRect/>
          </a:stretch>
        </p:blipFill>
        <p:spPr>
          <a:xfrm>
            <a:off x="1280160" y="4014996"/>
            <a:ext cx="9628632" cy="1762125"/>
          </a:xfrm>
          <a:prstGeom prst="rect">
            <a:avLst/>
          </a:prstGeom>
        </p:spPr>
      </p:pic>
    </p:spTree>
    <p:extLst>
      <p:ext uri="{BB962C8B-B14F-4D97-AF65-F5344CB8AC3E}">
        <p14:creationId xmlns:p14="http://schemas.microsoft.com/office/powerpoint/2010/main" val="2744171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noProof="1" smtClean="0"/>
              <a:t>Entrega de Producto</a:t>
            </a:r>
            <a:endParaRPr lang="es-ES" noProof="1"/>
          </a:p>
        </p:txBody>
      </p:sp>
      <p:sp>
        <p:nvSpPr>
          <p:cNvPr id="3" name="Marcador de contenido 2"/>
          <p:cNvSpPr>
            <a:spLocks noGrp="1"/>
          </p:cNvSpPr>
          <p:nvPr>
            <p:ph idx="1"/>
          </p:nvPr>
        </p:nvSpPr>
        <p:spPr/>
        <p:txBody>
          <a:bodyPr/>
          <a:lstStyle/>
          <a:p>
            <a:r>
              <a:rPr lang="es-MX" dirty="0" smtClean="0"/>
              <a:t>Actividad final en la cual se entrega el producto de software integrado al Cliente.</a:t>
            </a:r>
          </a:p>
          <a:p>
            <a:r>
              <a:rPr lang="es-MX" dirty="0" smtClean="0"/>
              <a:t>Outputs</a:t>
            </a:r>
          </a:p>
          <a:p>
            <a:pPr lvl="1"/>
            <a:r>
              <a:rPr lang="es-MX" dirty="0" smtClean="0"/>
              <a:t>Manual de Mantenimiento : Contiene instrucciones sobre acciones correctivas y preventivas con el sistema, y como afrontar otros posibles errores.</a:t>
            </a:r>
          </a:p>
          <a:p>
            <a:pPr lvl="1"/>
            <a:r>
              <a:rPr lang="es-MX" dirty="0" smtClean="0"/>
              <a:t>Configuración de software liberada: Todos lo elementos/ artefactos que han sido realizados, actualizados deben ser incluidos en la configuración de software</a:t>
            </a:r>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Outputs realizados</a:t>
            </a:r>
            <a:endParaRPr lang="es-MX" dirty="0"/>
          </a:p>
        </p:txBody>
      </p:sp>
      <p:sp>
        <p:nvSpPr>
          <p:cNvPr id="3" name="Marcador de contenido 2"/>
          <p:cNvSpPr>
            <a:spLocks noGrp="1"/>
          </p:cNvSpPr>
          <p:nvPr>
            <p:ph idx="1"/>
          </p:nvPr>
        </p:nvSpPr>
        <p:spPr/>
        <p:txBody>
          <a:bodyPr/>
          <a:lstStyle/>
          <a:p>
            <a:r>
              <a:rPr lang="es-MX" dirty="0" smtClean="0"/>
              <a:t>Manual de Mantenimiento</a:t>
            </a:r>
            <a:endParaRPr lang="es-MX" dirty="0"/>
          </a:p>
        </p:txBody>
      </p:sp>
      <p:pic>
        <p:nvPicPr>
          <p:cNvPr id="5" name="Imagen 4"/>
          <p:cNvPicPr>
            <a:picLocks noChangeAspect="1"/>
          </p:cNvPicPr>
          <p:nvPr/>
        </p:nvPicPr>
        <p:blipFill>
          <a:blip r:embed="rId2"/>
          <a:stretch>
            <a:fillRect/>
          </a:stretch>
        </p:blipFill>
        <p:spPr>
          <a:xfrm>
            <a:off x="1280160" y="2641376"/>
            <a:ext cx="9628632" cy="1085850"/>
          </a:xfrm>
          <a:prstGeom prst="rect">
            <a:avLst/>
          </a:prstGeom>
        </p:spPr>
      </p:pic>
    </p:spTree>
    <p:extLst>
      <p:ext uri="{BB962C8B-B14F-4D97-AF65-F5344CB8AC3E}">
        <p14:creationId xmlns:p14="http://schemas.microsoft.com/office/powerpoint/2010/main" val="1524809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normAutofit/>
          </a:bodyPr>
          <a:lstStyle/>
          <a:p>
            <a:pPr algn="l" defTabSz="914400">
              <a:lnSpc>
                <a:spcPct val="95000"/>
              </a:lnSpc>
              <a:spcBef>
                <a:spcPts val="0"/>
              </a:spcBef>
              <a:buNone/>
            </a:pPr>
            <a:r>
              <a:rPr lang="es-ES" noProof="1" smtClean="0"/>
              <a:t>Implementación de Software</a:t>
            </a:r>
            <a:endParaRPr lang="es-ES" noProof="1"/>
          </a:p>
        </p:txBody>
      </p:sp>
      <p:sp>
        <p:nvSpPr>
          <p:cNvPr id="14" name="Marcador de posición de contenido 13"/>
          <p:cNvSpPr>
            <a:spLocks noGrp="1"/>
          </p:cNvSpPr>
          <p:nvPr>
            <p:ph idx="1"/>
          </p:nvPr>
        </p:nvSpPr>
        <p:spPr>
          <a:xfrm>
            <a:off x="772732" y="1957589"/>
            <a:ext cx="11024316" cy="4675031"/>
          </a:xfrm>
        </p:spPr>
        <p:txBody>
          <a:bodyPr>
            <a:normAutofit fontScale="85000" lnSpcReduction="20000"/>
          </a:bodyPr>
          <a:lstStyle/>
          <a:p>
            <a:pPr marL="228600" indent="-228600" algn="l" defTabSz="914400">
              <a:lnSpc>
                <a:spcPct val="100000"/>
              </a:lnSpc>
              <a:spcBef>
                <a:spcPts val="1500"/>
              </a:spcBef>
              <a:buClr>
                <a:srgbClr val="3C4743"/>
              </a:buClr>
              <a:buFont typeface="Wingdings"/>
              <a:buChar char="§"/>
            </a:pPr>
            <a:r>
              <a:rPr lang="es-ES" noProof="1" smtClean="0"/>
              <a:t>Proceso que comprende las actividades de “Análisis”, “Diseño”, “Construcción”, “Integración y pruebas” y requiere como entrada tener el Plan de Proyecto y un Repositorio del mismo.</a:t>
            </a:r>
          </a:p>
          <a:p>
            <a:pPr marL="228600" indent="-228600" algn="l" defTabSz="914400">
              <a:lnSpc>
                <a:spcPct val="100000"/>
              </a:lnSpc>
              <a:spcBef>
                <a:spcPts val="1500"/>
              </a:spcBef>
              <a:buClr>
                <a:srgbClr val="3C4743"/>
              </a:buClr>
              <a:buFont typeface="Wingdings"/>
              <a:buChar char="§"/>
            </a:pPr>
            <a:r>
              <a:rPr lang="es-ES" noProof="1" smtClean="0"/>
              <a:t>Durante todo el proceso se involucrarán a los siguientes roles:</a:t>
            </a:r>
          </a:p>
          <a:p>
            <a:pPr lvl="1">
              <a:spcBef>
                <a:spcPts val="1500"/>
              </a:spcBef>
              <a:buClr>
                <a:srgbClr val="3C4743"/>
              </a:buClr>
              <a:buFont typeface="Wingdings"/>
              <a:buChar char="§"/>
            </a:pPr>
            <a:r>
              <a:rPr lang="es-ES" noProof="1" smtClean="0"/>
              <a:t>Analista</a:t>
            </a:r>
          </a:p>
          <a:p>
            <a:pPr lvl="1">
              <a:spcBef>
                <a:spcPts val="1500"/>
              </a:spcBef>
              <a:buClr>
                <a:srgbClr val="3C4743"/>
              </a:buClr>
              <a:buFont typeface="Wingdings"/>
              <a:buChar char="§"/>
            </a:pPr>
            <a:r>
              <a:rPr lang="es-ES" noProof="1" smtClean="0"/>
              <a:t>Cliente</a:t>
            </a:r>
          </a:p>
          <a:p>
            <a:pPr lvl="1">
              <a:spcBef>
                <a:spcPts val="1500"/>
              </a:spcBef>
              <a:buClr>
                <a:srgbClr val="3C4743"/>
              </a:buClr>
              <a:buFont typeface="Wingdings"/>
              <a:buChar char="§"/>
            </a:pPr>
            <a:r>
              <a:rPr lang="es-ES" noProof="1" smtClean="0"/>
              <a:t>Diseñador</a:t>
            </a:r>
          </a:p>
          <a:p>
            <a:pPr lvl="1">
              <a:spcBef>
                <a:spcPts val="1500"/>
              </a:spcBef>
              <a:buClr>
                <a:srgbClr val="3C4743"/>
              </a:buClr>
              <a:buFont typeface="Wingdings"/>
              <a:buChar char="§"/>
            </a:pPr>
            <a:r>
              <a:rPr lang="es-ES" noProof="1" smtClean="0"/>
              <a:t>Programador</a:t>
            </a:r>
          </a:p>
          <a:p>
            <a:pPr lvl="1">
              <a:spcBef>
                <a:spcPts val="1500"/>
              </a:spcBef>
              <a:buClr>
                <a:srgbClr val="3C4743"/>
              </a:buClr>
              <a:buFont typeface="Wingdings"/>
              <a:buChar char="§"/>
            </a:pPr>
            <a:r>
              <a:rPr lang="es-ES" noProof="1" smtClean="0"/>
              <a:t>Gestor de Proyecto</a:t>
            </a:r>
          </a:p>
          <a:p>
            <a:pPr lvl="1">
              <a:spcBef>
                <a:spcPts val="1500"/>
              </a:spcBef>
              <a:buClr>
                <a:srgbClr val="3C4743"/>
              </a:buClr>
              <a:buFont typeface="Wingdings"/>
              <a:buChar char="§"/>
            </a:pPr>
            <a:r>
              <a:rPr lang="es-ES" noProof="1" smtClean="0"/>
              <a:t>Lider Técnico</a:t>
            </a:r>
          </a:p>
          <a:p>
            <a:pPr lvl="1">
              <a:spcBef>
                <a:spcPts val="1500"/>
              </a:spcBef>
              <a:buClr>
                <a:srgbClr val="3C4743"/>
              </a:buClr>
              <a:buFont typeface="Wingdings"/>
              <a:buChar char="§"/>
            </a:pPr>
            <a:r>
              <a:rPr lang="es-ES" noProof="1" smtClean="0"/>
              <a:t>Equipo de Trabajo</a:t>
            </a:r>
          </a:p>
          <a:p>
            <a:pPr marL="228600" indent="-228600" algn="l" defTabSz="914400">
              <a:lnSpc>
                <a:spcPct val="100000"/>
              </a:lnSpc>
              <a:spcBef>
                <a:spcPts val="1500"/>
              </a:spcBef>
              <a:buClr>
                <a:srgbClr val="3C4743"/>
              </a:buClr>
              <a:buFont typeface="Wingdings"/>
              <a:buChar char="§"/>
            </a:pPr>
            <a:r>
              <a:rPr lang="es-ES" noProof="1" smtClean="0"/>
              <a:t>La siguiente presentación presentará las diversas actividades de este proceso indicando outputs e inputs de cada una de ellas sobre el proyecto “Clínica Karisma”.</a:t>
            </a:r>
            <a:endParaRPr lang="es-ES" noProof="1"/>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Inicio de la Implementación de Software</a:t>
            </a:r>
            <a:endParaRPr lang="es-MX" dirty="0"/>
          </a:p>
        </p:txBody>
      </p:sp>
      <p:sp>
        <p:nvSpPr>
          <p:cNvPr id="3" name="Marcador de contenido 2"/>
          <p:cNvSpPr>
            <a:spLocks noGrp="1"/>
          </p:cNvSpPr>
          <p:nvPr>
            <p:ph idx="1"/>
          </p:nvPr>
        </p:nvSpPr>
        <p:spPr/>
        <p:txBody>
          <a:bodyPr/>
          <a:lstStyle/>
          <a:p>
            <a:r>
              <a:rPr lang="es-MX" dirty="0" smtClean="0"/>
              <a:t>En esta actividad se realizan revisiones al Plan de Proyecto, para así poder asignar tareas a cada miembro del equipo de trabajo. </a:t>
            </a:r>
          </a:p>
          <a:p>
            <a:r>
              <a:rPr lang="es-MX" dirty="0" smtClean="0"/>
              <a:t>Se debe establecer el ambiente en el cuál se realizará el proceso de implementación así como también consolidar un compromiso por parte de los miembros del equipo de trabajo para con el proyecto.</a:t>
            </a:r>
            <a:endParaRPr lang="es-MX" dirty="0"/>
          </a:p>
        </p:txBody>
      </p:sp>
    </p:spTree>
    <p:extLst>
      <p:ext uri="{BB962C8B-B14F-4D97-AF65-F5344CB8AC3E}">
        <p14:creationId xmlns:p14="http://schemas.microsoft.com/office/powerpoint/2010/main" val="374814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0008" y="504980"/>
            <a:ext cx="9628632" cy="1362113"/>
          </a:xfrm>
        </p:spPr>
        <p:txBody>
          <a:bodyPr>
            <a:normAutofit/>
          </a:bodyPr>
          <a:lstStyle/>
          <a:p>
            <a:pPr algn="l" defTabSz="914400">
              <a:lnSpc>
                <a:spcPct val="95000"/>
              </a:lnSpc>
              <a:spcBef>
                <a:spcPts val="0"/>
              </a:spcBef>
              <a:buNone/>
            </a:pPr>
            <a:r>
              <a:rPr lang="es-ES" noProof="1" smtClean="0"/>
              <a:t>Análisis de Requerimientos</a:t>
            </a:r>
            <a:endParaRPr lang="es-ES" noProof="1"/>
          </a:p>
        </p:txBody>
      </p:sp>
      <p:sp>
        <p:nvSpPr>
          <p:cNvPr id="3" name="Marcador de contenido 2"/>
          <p:cNvSpPr>
            <a:spLocks noGrp="1"/>
          </p:cNvSpPr>
          <p:nvPr>
            <p:ph idx="1"/>
          </p:nvPr>
        </p:nvSpPr>
        <p:spPr>
          <a:xfrm>
            <a:off x="734096" y="1867092"/>
            <a:ext cx="10934163" cy="4990907"/>
          </a:xfrm>
        </p:spPr>
        <p:txBody>
          <a:bodyPr>
            <a:normAutofit/>
          </a:bodyPr>
          <a:lstStyle/>
          <a:p>
            <a:r>
              <a:rPr lang="es-MX" dirty="0" smtClean="0"/>
              <a:t>En está actividad se debe analizar, </a:t>
            </a:r>
            <a:r>
              <a:rPr lang="es-MX" b="1" dirty="0" smtClean="0"/>
              <a:t>comprender</a:t>
            </a:r>
            <a:r>
              <a:rPr lang="es-MX" dirty="0" smtClean="0"/>
              <a:t> y especificar los requisitos del proyecto que han sido brindados por el cliente. Se deben verificar y validar estos requisitos y concluir con un acuerdo o aprobación </a:t>
            </a:r>
            <a:r>
              <a:rPr lang="es-MX" dirty="0"/>
              <a:t>d</a:t>
            </a:r>
            <a:r>
              <a:rPr lang="es-MX" dirty="0" smtClean="0"/>
              <a:t>el cliente</a:t>
            </a:r>
          </a:p>
          <a:p>
            <a:r>
              <a:rPr lang="es-MX" dirty="0" smtClean="0"/>
              <a:t>Outputs:</a:t>
            </a:r>
          </a:p>
          <a:p>
            <a:pPr lvl="1"/>
            <a:r>
              <a:rPr lang="es-MX" dirty="0" smtClean="0"/>
              <a:t>Especificación de Requerimientos de Software : En este documento se analizará los requisitos que han sido identificados para poder trazar un alcance ( que va y que no va). Este documento pasará por un proceso de verificación y validación.</a:t>
            </a:r>
            <a:endParaRPr lang="es-MX" dirty="0"/>
          </a:p>
          <a:p>
            <a:pPr lvl="1"/>
            <a:r>
              <a:rPr lang="es-MX" dirty="0" smtClean="0"/>
              <a:t>Versión preliminar (beta) del Manual de Usuario: Se debe realizar una versión básica del manual de usuario o en caso contrario actualizarlo si es que ya existiera. Este deberá pasar por un proceso de verificación</a:t>
            </a:r>
          </a:p>
          <a:p>
            <a:pPr lvl="1"/>
            <a:r>
              <a:rPr lang="es-MX" dirty="0" smtClean="0"/>
              <a:t>Solicitud de Cambio (si es que hubiese): En caso de presenciarse algún cambio en alguno de los documentos anteriores se deberá realizar una Solicitud de Cambio explicando el porqué</a:t>
            </a:r>
          </a:p>
          <a:p>
            <a:pPr lvl="1"/>
            <a:r>
              <a:rPr lang="es-MX" dirty="0" smtClean="0"/>
              <a:t>Resultados de Verificación</a:t>
            </a:r>
          </a:p>
          <a:p>
            <a:pPr lvl="1"/>
            <a:r>
              <a:rPr lang="es-MX" dirty="0" smtClean="0"/>
              <a:t>Resultados de Validación</a:t>
            </a:r>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Verificación y Validación de la ER y MU</a:t>
            </a:r>
            <a:endParaRPr lang="es-MX" dirty="0"/>
          </a:p>
        </p:txBody>
      </p:sp>
      <p:sp>
        <p:nvSpPr>
          <p:cNvPr id="3" name="Marcador de contenido 2"/>
          <p:cNvSpPr>
            <a:spLocks noGrp="1"/>
          </p:cNvSpPr>
          <p:nvPr>
            <p:ph idx="1"/>
          </p:nvPr>
        </p:nvSpPr>
        <p:spPr>
          <a:xfrm>
            <a:off x="1280160" y="2190749"/>
            <a:ext cx="9628632" cy="4416113"/>
          </a:xfrm>
        </p:spPr>
        <p:txBody>
          <a:bodyPr/>
          <a:lstStyle/>
          <a:p>
            <a:r>
              <a:rPr lang="es-MX" dirty="0" smtClean="0"/>
              <a:t>Verificación:</a:t>
            </a:r>
          </a:p>
          <a:p>
            <a:pPr lvl="1"/>
            <a:r>
              <a:rPr lang="es-MX" dirty="0" smtClean="0"/>
              <a:t>Se debe asegurar que exista consistencia entre ambos artefactos y la descripción del producto.</a:t>
            </a:r>
          </a:p>
          <a:p>
            <a:pPr lvl="1"/>
            <a:r>
              <a:rPr lang="es-MX" dirty="0" smtClean="0"/>
              <a:t>Para la Especificación de Requisitos, se debe a su vez revisar que no existan ambigüedades o contradicciones en su redacción.</a:t>
            </a:r>
          </a:p>
          <a:p>
            <a:pPr lvl="1"/>
            <a:r>
              <a:rPr lang="es-MX" dirty="0" smtClean="0"/>
              <a:t>Todo este proceso es documentado en Resultados de Verificación</a:t>
            </a:r>
          </a:p>
          <a:p>
            <a:pPr lvl="1"/>
            <a:r>
              <a:rPr lang="es-MX" dirty="0" smtClean="0"/>
              <a:t>Es aprobado por el analista</a:t>
            </a:r>
            <a:endParaRPr lang="es-MX" dirty="0"/>
          </a:p>
          <a:p>
            <a:r>
              <a:rPr lang="es-MX" dirty="0" smtClean="0"/>
              <a:t>Validación:</a:t>
            </a:r>
          </a:p>
          <a:p>
            <a:pPr lvl="1"/>
            <a:r>
              <a:rPr lang="es-MX" dirty="0" smtClean="0"/>
              <a:t>Se debe validar que la Especificación de Requisitos este acode </a:t>
            </a:r>
            <a:br>
              <a:rPr lang="es-MX" dirty="0" smtClean="0"/>
            </a:br>
            <a:r>
              <a:rPr lang="es-MX" dirty="0" smtClean="0"/>
              <a:t>a las expectativas, satisfaga las necesidades requeridas.</a:t>
            </a:r>
          </a:p>
          <a:p>
            <a:pPr lvl="1"/>
            <a:r>
              <a:rPr lang="es-MX" dirty="0" smtClean="0"/>
              <a:t>Es aprobado por el Cliente</a:t>
            </a:r>
          </a:p>
        </p:txBody>
      </p:sp>
      <p:pic>
        <p:nvPicPr>
          <p:cNvPr id="4" name="Imagen 3"/>
          <p:cNvPicPr>
            <a:picLocks noChangeAspect="1"/>
          </p:cNvPicPr>
          <p:nvPr/>
        </p:nvPicPr>
        <p:blipFill>
          <a:blip r:embed="rId2"/>
          <a:stretch>
            <a:fillRect/>
          </a:stretch>
        </p:blipFill>
        <p:spPr>
          <a:xfrm rot="522010">
            <a:off x="8751441" y="4450321"/>
            <a:ext cx="3006971" cy="2095500"/>
          </a:xfrm>
          <a:prstGeom prst="rect">
            <a:avLst/>
          </a:prstGeom>
        </p:spPr>
      </p:pic>
    </p:spTree>
    <p:extLst>
      <p:ext uri="{BB962C8B-B14F-4D97-AF65-F5344CB8AC3E}">
        <p14:creationId xmlns:p14="http://schemas.microsoft.com/office/powerpoint/2010/main" val="18339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Outputs realizados</a:t>
            </a:r>
            <a:endParaRPr lang="es-MX" dirty="0"/>
          </a:p>
        </p:txBody>
      </p:sp>
      <p:sp>
        <p:nvSpPr>
          <p:cNvPr id="3" name="Marcador de contenido 2"/>
          <p:cNvSpPr>
            <a:spLocks noGrp="1"/>
          </p:cNvSpPr>
          <p:nvPr>
            <p:ph idx="1"/>
          </p:nvPr>
        </p:nvSpPr>
        <p:spPr>
          <a:xfrm>
            <a:off x="1280159" y="2190749"/>
            <a:ext cx="10182037" cy="3986213"/>
          </a:xfrm>
        </p:spPr>
        <p:txBody>
          <a:bodyPr>
            <a:normAutofit/>
          </a:bodyPr>
          <a:lstStyle/>
          <a:p>
            <a:r>
              <a:rPr lang="es-MX" dirty="0" smtClean="0"/>
              <a:t>Nuestro proyecto posee los siguientes Outputs:</a:t>
            </a:r>
          </a:p>
          <a:p>
            <a:pPr lvl="1"/>
            <a:r>
              <a:rPr lang="es-MX" dirty="0" smtClean="0"/>
              <a:t>Especificación de Requerimientos de Software</a:t>
            </a:r>
          </a:p>
          <a:p>
            <a:pPr lvl="1"/>
            <a:r>
              <a:rPr lang="es-MX" dirty="0" smtClean="0"/>
              <a:t>Especificación de Caso de Uso: Se detalla cada uno de </a:t>
            </a:r>
            <a:r>
              <a:rPr lang="es-MX" dirty="0"/>
              <a:t>los CU (Flujo Básico, Flujos Alternativos, Pre/Pos condiciones y un bosquejo de la interfaz) </a:t>
            </a:r>
            <a:r>
              <a:rPr lang="es-MX" dirty="0" smtClean="0"/>
              <a:t> que han sido especificados en el alcance del documento ERS</a:t>
            </a:r>
          </a:p>
          <a:p>
            <a:pPr lvl="1"/>
            <a:endParaRPr lang="es-MX" dirty="0"/>
          </a:p>
          <a:p>
            <a:pPr lvl="1"/>
            <a:endParaRPr lang="es-MX" dirty="0" smtClean="0"/>
          </a:p>
          <a:p>
            <a:pPr lvl="1"/>
            <a:endParaRPr lang="es-MX" dirty="0"/>
          </a:p>
          <a:p>
            <a:pPr lvl="1"/>
            <a:endParaRPr lang="es-MX" dirty="0" smtClean="0"/>
          </a:p>
          <a:p>
            <a:pPr lvl="1"/>
            <a:r>
              <a:rPr lang="es-MX" dirty="0" smtClean="0"/>
              <a:t>Si bien las ECUS no están especificadas como artefactos/outputs del proceso de AR fueron incluidas para poder brindar una visión más clara de la funcionalidad del sistema</a:t>
            </a:r>
          </a:p>
          <a:p>
            <a:pPr lvl="1"/>
            <a:endParaRPr lang="es-MX" dirty="0" smtClean="0"/>
          </a:p>
        </p:txBody>
      </p:sp>
      <p:pic>
        <p:nvPicPr>
          <p:cNvPr id="5" name="Imagen 4"/>
          <p:cNvPicPr>
            <a:picLocks noChangeAspect="1"/>
          </p:cNvPicPr>
          <p:nvPr/>
        </p:nvPicPr>
        <p:blipFill>
          <a:blip r:embed="rId2"/>
          <a:stretch>
            <a:fillRect/>
          </a:stretch>
        </p:blipFill>
        <p:spPr>
          <a:xfrm>
            <a:off x="1280160" y="3966691"/>
            <a:ext cx="10182036" cy="1120462"/>
          </a:xfrm>
          <a:prstGeom prst="rect">
            <a:avLst/>
          </a:prstGeom>
        </p:spPr>
      </p:pic>
    </p:spTree>
    <p:extLst>
      <p:ext uri="{BB962C8B-B14F-4D97-AF65-F5344CB8AC3E}">
        <p14:creationId xmlns:p14="http://schemas.microsoft.com/office/powerpoint/2010/main" val="2429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r>
              <a:rPr lang="es-MX" dirty="0" smtClean="0"/>
              <a:t>Vista de ECUS</a:t>
            </a:r>
          </a:p>
          <a:p>
            <a:endParaRPr lang="es-MX" dirty="0"/>
          </a:p>
        </p:txBody>
      </p:sp>
      <p:pic>
        <p:nvPicPr>
          <p:cNvPr id="4" name="Imagen 3"/>
          <p:cNvPicPr>
            <a:picLocks noChangeAspect="1"/>
          </p:cNvPicPr>
          <p:nvPr/>
        </p:nvPicPr>
        <p:blipFill>
          <a:blip r:embed="rId2"/>
          <a:stretch>
            <a:fillRect/>
          </a:stretch>
        </p:blipFill>
        <p:spPr>
          <a:xfrm>
            <a:off x="1280160" y="2702784"/>
            <a:ext cx="9628632" cy="3168203"/>
          </a:xfrm>
          <a:prstGeom prst="rect">
            <a:avLst/>
          </a:prstGeom>
        </p:spPr>
      </p:pic>
    </p:spTree>
    <p:extLst>
      <p:ext uri="{BB962C8B-B14F-4D97-AF65-F5344CB8AC3E}">
        <p14:creationId xmlns:p14="http://schemas.microsoft.com/office/powerpoint/2010/main" val="104726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defTabSz="914400">
              <a:lnSpc>
                <a:spcPct val="95000"/>
              </a:lnSpc>
              <a:spcBef>
                <a:spcPts val="0"/>
              </a:spcBef>
              <a:buNone/>
            </a:pPr>
            <a:r>
              <a:rPr lang="es-ES" noProof="1" smtClean="0"/>
              <a:t>Diseño y Arquitectura detallada de Software</a:t>
            </a:r>
            <a:endParaRPr lang="es-ES" noProof="1"/>
          </a:p>
        </p:txBody>
      </p:sp>
      <p:sp>
        <p:nvSpPr>
          <p:cNvPr id="3" name="Marcador de posición de contenido 2"/>
          <p:cNvSpPr>
            <a:spLocks noGrp="1"/>
          </p:cNvSpPr>
          <p:nvPr>
            <p:ph sz="half" idx="1"/>
          </p:nvPr>
        </p:nvSpPr>
        <p:spPr>
          <a:xfrm>
            <a:off x="1056069" y="1983346"/>
            <a:ext cx="10200066" cy="4197998"/>
          </a:xfrm>
        </p:spPr>
        <p:txBody>
          <a:bodyPr>
            <a:normAutofit fontScale="92500" lnSpcReduction="10000"/>
          </a:bodyPr>
          <a:lstStyle/>
          <a:p>
            <a:pPr marL="228600" indent="-228600" algn="l" defTabSz="914400">
              <a:lnSpc>
                <a:spcPct val="100000"/>
              </a:lnSpc>
              <a:spcBef>
                <a:spcPts val="1500"/>
              </a:spcBef>
              <a:buClr>
                <a:srgbClr val="3C4743"/>
              </a:buClr>
              <a:buFont typeface="Wingdings"/>
              <a:buChar char="§"/>
            </a:pPr>
            <a:r>
              <a:rPr lang="es-ES" noProof="1" smtClean="0"/>
              <a:t>Esta actividad busca definir la estructura de los componentes de software a construirse. Esto abarca interfaces e interrelaciones entre los componentes. La arquitectura optada por nosotros es de 3 capas MVC.</a:t>
            </a:r>
          </a:p>
          <a:p>
            <a:pPr marL="228600" indent="-228600" algn="l" defTabSz="914400">
              <a:lnSpc>
                <a:spcPct val="100000"/>
              </a:lnSpc>
              <a:spcBef>
                <a:spcPts val="1500"/>
              </a:spcBef>
              <a:buClr>
                <a:srgbClr val="3C4743"/>
              </a:buClr>
              <a:buFont typeface="Wingdings"/>
              <a:buChar char="§"/>
            </a:pPr>
            <a:r>
              <a:rPr lang="es-ES" noProof="1" smtClean="0"/>
              <a:t>A su vez también se debe realizar la trazabilidad de los requisitos, con el fin de poder refinar requerimientos y responder al ¿cómo? diseñar las funcionalidades.</a:t>
            </a:r>
          </a:p>
          <a:p>
            <a:pPr marL="228600" indent="-228600" algn="l" defTabSz="914400">
              <a:lnSpc>
                <a:spcPct val="100000"/>
              </a:lnSpc>
              <a:spcBef>
                <a:spcPts val="1500"/>
              </a:spcBef>
              <a:buClr>
                <a:srgbClr val="3C4743"/>
              </a:buClr>
              <a:buFont typeface="Wingdings"/>
              <a:buChar char="§"/>
            </a:pPr>
            <a:r>
              <a:rPr lang="es-ES" noProof="1" smtClean="0"/>
              <a:t>Outputs:</a:t>
            </a:r>
          </a:p>
          <a:p>
            <a:pPr lvl="1">
              <a:spcBef>
                <a:spcPts val="1500"/>
              </a:spcBef>
              <a:buClr>
                <a:srgbClr val="3C4743"/>
              </a:buClr>
              <a:buFont typeface="Wingdings"/>
              <a:buChar char="§"/>
            </a:pPr>
            <a:r>
              <a:rPr lang="es-ES" noProof="1" smtClean="0"/>
              <a:t>Diseño de Software: Define a detalle las interfaces, subsistemas, </a:t>
            </a:r>
          </a:p>
          <a:p>
            <a:pPr lvl="1">
              <a:spcBef>
                <a:spcPts val="1500"/>
              </a:spcBef>
              <a:buClr>
                <a:srgbClr val="3C4743"/>
              </a:buClr>
              <a:buFont typeface="Wingdings"/>
              <a:buChar char="§"/>
            </a:pPr>
            <a:r>
              <a:rPr lang="es-ES" noProof="1" smtClean="0"/>
              <a:t>Registro de Trazabilidad</a:t>
            </a:r>
          </a:p>
          <a:p>
            <a:pPr lvl="1">
              <a:spcBef>
                <a:spcPts val="1500"/>
              </a:spcBef>
              <a:buClr>
                <a:srgbClr val="3C4743"/>
              </a:buClr>
              <a:buFont typeface="Wingdings"/>
              <a:buChar char="§"/>
            </a:pPr>
            <a:r>
              <a:rPr lang="es-ES" noProof="1" smtClean="0"/>
              <a:t>Resultados de Verificación</a:t>
            </a:r>
          </a:p>
          <a:p>
            <a:pPr lvl="1">
              <a:spcBef>
                <a:spcPts val="1500"/>
              </a:spcBef>
              <a:buClr>
                <a:srgbClr val="3C4743"/>
              </a:buClr>
              <a:buFont typeface="Wingdings"/>
              <a:buChar char="§"/>
            </a:pPr>
            <a:r>
              <a:rPr lang="es-ES" noProof="1" smtClean="0"/>
              <a:t>Casos de Prueba y Procedimientos de Prueba</a:t>
            </a:r>
          </a:p>
          <a:p>
            <a:pPr lvl="1">
              <a:spcBef>
                <a:spcPts val="1500"/>
              </a:spcBef>
              <a:buClr>
                <a:srgbClr val="3C4743"/>
              </a:buClr>
              <a:buFont typeface="Wingdings"/>
              <a:buChar char="§"/>
            </a:pPr>
            <a:endParaRPr lang="es-ES" noProof="1"/>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defTabSz="914400">
              <a:lnSpc>
                <a:spcPct val="95000"/>
              </a:lnSpc>
              <a:spcBef>
                <a:spcPts val="0"/>
              </a:spcBef>
              <a:buNone/>
            </a:pPr>
            <a:r>
              <a:rPr lang="es-ES" noProof="1" smtClean="0"/>
              <a:t>Ouputs Realizados</a:t>
            </a:r>
            <a:endParaRPr lang="es-ES" noProof="1"/>
          </a:p>
        </p:txBody>
      </p:sp>
      <p:sp>
        <p:nvSpPr>
          <p:cNvPr id="3" name="Marcador de contenido 2"/>
          <p:cNvSpPr>
            <a:spLocks noGrp="1"/>
          </p:cNvSpPr>
          <p:nvPr>
            <p:ph idx="1"/>
          </p:nvPr>
        </p:nvSpPr>
        <p:spPr>
          <a:xfrm>
            <a:off x="888642" y="2021983"/>
            <a:ext cx="10856890" cy="4610637"/>
          </a:xfrm>
        </p:spPr>
        <p:txBody>
          <a:bodyPr>
            <a:normAutofit lnSpcReduction="10000"/>
          </a:bodyPr>
          <a:lstStyle/>
          <a:p>
            <a:r>
              <a:rPr lang="es-MX" dirty="0" smtClean="0"/>
              <a:t>Se han realizado los siguientes outputs:</a:t>
            </a:r>
          </a:p>
          <a:p>
            <a:pPr lvl="1"/>
            <a:r>
              <a:rPr lang="es-MX" dirty="0" smtClean="0"/>
              <a:t>Diseño Detallado de Software</a:t>
            </a:r>
          </a:p>
          <a:p>
            <a:pPr lvl="1"/>
            <a:r>
              <a:rPr lang="es-MX" dirty="0" smtClean="0"/>
              <a:t>Registro de Trazabilidad</a:t>
            </a:r>
          </a:p>
          <a:p>
            <a:r>
              <a:rPr lang="es-MX" dirty="0" smtClean="0"/>
              <a:t>No se realizaron:</a:t>
            </a:r>
          </a:p>
          <a:p>
            <a:pPr lvl="1"/>
            <a:r>
              <a:rPr lang="es-MX" dirty="0" smtClean="0"/>
              <a:t>Casos de Prueba</a:t>
            </a:r>
          </a:p>
          <a:p>
            <a:pPr lvl="1"/>
            <a:r>
              <a:rPr lang="es-MX" dirty="0" smtClean="0"/>
              <a:t>Procedimientos de Prueba</a:t>
            </a:r>
          </a:p>
          <a:p>
            <a:pPr lvl="1"/>
            <a:r>
              <a:rPr lang="es-MX" dirty="0" smtClean="0"/>
              <a:t>Estos artefactos deben ser </a:t>
            </a:r>
            <a:r>
              <a:rPr lang="es-MX" b="1" dirty="0" smtClean="0"/>
              <a:t>establecidos</a:t>
            </a:r>
            <a:r>
              <a:rPr lang="es-MX" dirty="0" smtClean="0"/>
              <a:t> durante esta actividad, pero debido al factor tiempo se desarrollaron en la actividad de Integración y Pruebas.</a:t>
            </a:r>
          </a:p>
          <a:p>
            <a:r>
              <a:rPr lang="es-MX" dirty="0" smtClean="0"/>
              <a:t>Los siguientes outputs fueron realizados adicionalmente a lo establecido por el proceso de Arquitectura y Diseño, a manera de poder servir de apoyo al desarrollo de la actividad.</a:t>
            </a:r>
          </a:p>
          <a:p>
            <a:pPr lvl="1"/>
            <a:r>
              <a:rPr lang="es-MX" dirty="0" smtClean="0"/>
              <a:t>Modelo Conceptual</a:t>
            </a:r>
          </a:p>
          <a:p>
            <a:pPr lvl="1"/>
            <a:r>
              <a:rPr lang="es-MX" dirty="0" smtClean="0"/>
              <a:t>Modelo Lógico</a:t>
            </a:r>
          </a:p>
          <a:p>
            <a:pPr lvl="1"/>
            <a:r>
              <a:rPr lang="es-MX" dirty="0" smtClean="0"/>
              <a:t>Matriz de Actividades de Requerimientos</a:t>
            </a:r>
            <a:endParaRPr lang="es-MX" dirty="0"/>
          </a:p>
        </p:txBody>
      </p:sp>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ción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ucation_16x9_TP103462901" id="{9B7591C9-F5CF-44C4-A9A2-94AF20BA0B2A}" vid="{8AAEE4FF-67C7-4BC5-8910-3B0E6337DB76}"/>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6F0C7C-95CD-4157-B59F-1693F8160B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temas educativos, diseño con ilustraciones en una pizarra (pantalla panorámica)</Template>
  <TotalTime>0</TotalTime>
  <Words>1226</Words>
  <Application>Microsoft Office PowerPoint</Application>
  <PresentationFormat>Panorámica</PresentationFormat>
  <Paragraphs>97</Paragraphs>
  <Slides>19</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19</vt:i4>
      </vt:variant>
    </vt:vector>
  </HeadingPairs>
  <TitlesOfParts>
    <vt:vector size="22" baseType="lpstr">
      <vt:lpstr>Calibri</vt:lpstr>
      <vt:lpstr>Wingdings</vt:lpstr>
      <vt:lpstr>Educación 16x9</vt:lpstr>
      <vt:lpstr>Calidad de Software – Caso 5 : Implementación de Software</vt:lpstr>
      <vt:lpstr>Implementación de Software</vt:lpstr>
      <vt:lpstr>Inicio de la Implementación de Software</vt:lpstr>
      <vt:lpstr>Análisis de Requerimientos</vt:lpstr>
      <vt:lpstr>Verificación y Validación de la ER y MU</vt:lpstr>
      <vt:lpstr>Outputs realizados</vt:lpstr>
      <vt:lpstr>Presentación de PowerPoint</vt:lpstr>
      <vt:lpstr>Diseño y Arquitectura detallada de Software</vt:lpstr>
      <vt:lpstr>Ouputs Realizados</vt:lpstr>
      <vt:lpstr>Presentación de PowerPoint</vt:lpstr>
      <vt:lpstr>Construcción de Software</vt:lpstr>
      <vt:lpstr>Outputs realizados</vt:lpstr>
      <vt:lpstr>Presentación de PowerPoint</vt:lpstr>
      <vt:lpstr>Integración y Pruebas de Software</vt:lpstr>
      <vt:lpstr>Presentación de PowerPoint</vt:lpstr>
      <vt:lpstr>Outputs realizados</vt:lpstr>
      <vt:lpstr>Presentación de PowerPoint</vt:lpstr>
      <vt:lpstr>Entrega de Producto</vt:lpstr>
      <vt:lpstr>Outputs realizados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2015-09-16T04:15:56Z</dcterms:created>
  <dcterms:modified xsi:type="dcterms:W3CDTF">2015-09-18T23:47:47Z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TC034629029991</vt:lpwstr>
  </property>
</Properties>
</file>